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8" r:id="rId3"/>
    <p:sldId id="264" r:id="rId4"/>
    <p:sldId id="265" r:id="rId5"/>
    <p:sldId id="266" r:id="rId6"/>
    <p:sldId id="267" r:id="rId7"/>
    <p:sldId id="268" r:id="rId8"/>
    <p:sldId id="259" r:id="rId9"/>
    <p:sldId id="269" r:id="rId10"/>
    <p:sldId id="270" r:id="rId11"/>
    <p:sldId id="271" r:id="rId12"/>
    <p:sldId id="272" r:id="rId13"/>
    <p:sldId id="273" r:id="rId14"/>
    <p:sldId id="260" r:id="rId15"/>
    <p:sldId id="274" r:id="rId16"/>
    <p:sldId id="275" r:id="rId17"/>
    <p:sldId id="276" r:id="rId18"/>
    <p:sldId id="277" r:id="rId19"/>
    <p:sldId id="278" r:id="rId20"/>
    <p:sldId id="279" r:id="rId21"/>
    <p:sldId id="280" r:id="rId22"/>
  </p:sldIdLst>
  <p:sldSz cx="9144000" cy="5143500" type="screen16x9"/>
  <p:notesSz cx="6858000" cy="9144000"/>
  <p:embeddedFontLst>
    <p:embeddedFont>
      <p:font typeface="Arial Black" panose="020B0A04020102020204" pitchFamily="34" charset="0"/>
      <p:regular r:id="rId24"/>
      <p:bold r:id="rId25"/>
    </p:embeddedFont>
    <p:embeddedFont>
      <p:font typeface="Bahnschrift Light Condensed" panose="020B0502040204020203" pitchFamily="34" charset="0"/>
      <p:regular r:id="rId26"/>
    </p:embeddedFont>
    <p:embeddedFont>
      <p:font typeface="Baskerville Old Face" panose="02020602080505020303" pitchFamily="18" charset="0"/>
      <p:regular r:id="rId27"/>
    </p:embeddedFont>
    <p:embeddedFont>
      <p:font typeface="Comic Sans MS" panose="030F0702030302020204" pitchFamily="66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7f1da37cc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" name="Google Shape;59;gf7f1da37cc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f89fd563b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3" name="Google Shape;73;gf89fd563b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332d63e4b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" name="Google Shape;79;gf332d63e4b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89fd563b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5" name="Google Shape;85;gf89fd563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998"/>
            <a:ext cx="825219" cy="825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0" y="0"/>
            <a:ext cx="9144000" cy="833400"/>
          </a:xfrm>
          <a:prstGeom prst="rect">
            <a:avLst/>
          </a:prstGeom>
          <a:solidFill>
            <a:srgbClr val="1F386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0" y="212775"/>
            <a:ext cx="9075000" cy="15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" sz="2700" b="1" i="0" u="none" strike="noStrike" cap="none" dirty="0">
                <a:solidFill>
                  <a:srgbClr val="FFFFFF"/>
                </a:solidFill>
              </a:rPr>
              <a:t>New LJ Institute of Engineering and Technology</a:t>
            </a:r>
            <a:endParaRPr sz="1100" i="0" u="none" strike="noStrike" cap="none" dirty="0">
              <a:solidFill>
                <a:srgbClr val="000000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endParaRPr sz="3300" b="1" i="0" u="none" strike="noStrike" cap="none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endParaRPr sz="3300" b="1" i="0" u="none" strike="noStrike" cap="none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2137800" y="2959200"/>
            <a:ext cx="5145300" cy="2008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dirty="0">
                <a:solidFill>
                  <a:srgbClr val="002060"/>
                </a:solidFill>
                <a:latin typeface="Comic Sans MS" panose="030F0702030302020204" pitchFamily="66" charset="0"/>
              </a:rPr>
              <a:t>Name 	                :Ritu Patel</a:t>
            </a:r>
            <a:endParaRPr dirty="0">
              <a:solidFill>
                <a:srgbClr val="002060"/>
              </a:solidFill>
              <a:latin typeface="Comic Sans MS" panose="030F0702030302020204" pitchFamily="66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dirty="0">
                <a:solidFill>
                  <a:srgbClr val="002060"/>
                </a:solidFill>
                <a:latin typeface="Comic Sans MS" panose="030F0702030302020204" pitchFamily="66" charset="0"/>
              </a:rPr>
              <a:t>Roll Number(Batch) :	68 B12	 </a:t>
            </a:r>
            <a:endParaRPr dirty="0">
              <a:solidFill>
                <a:srgbClr val="002060"/>
              </a:solidFill>
              <a:latin typeface="Comic Sans MS" panose="030F0702030302020204" pitchFamily="66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i="0" u="none" strike="noStrike" cap="none" dirty="0">
                <a:solidFill>
                  <a:srgbClr val="002060"/>
                </a:solidFill>
                <a:latin typeface="Comic Sans MS" panose="030F0702030302020204" pitchFamily="66" charset="0"/>
              </a:rPr>
              <a:t>Department              : CSE(AIML) / IT     </a:t>
            </a:r>
            <a:endParaRPr i="0" u="none" strike="noStrike" cap="none" dirty="0">
              <a:solidFill>
                <a:srgbClr val="000000"/>
              </a:solidFill>
              <a:latin typeface="Comic Sans MS" panose="030F0702030302020204" pitchFamily="66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i="0" u="none" strike="noStrike" cap="none" dirty="0">
                <a:solidFill>
                  <a:srgbClr val="002060"/>
                </a:solidFill>
                <a:latin typeface="Comic Sans MS" panose="030F0702030302020204" pitchFamily="66" charset="0"/>
              </a:rPr>
              <a:t>Topic                          : </a:t>
            </a:r>
            <a:r>
              <a:rPr lang="en" dirty="0">
                <a:solidFill>
                  <a:srgbClr val="002060"/>
                </a:solidFill>
                <a:latin typeface="Comic Sans MS" panose="030F0702030302020204" pitchFamily="66" charset="0"/>
              </a:rPr>
              <a:t>Data Analytics and Visualization </a:t>
            </a:r>
            <a:endParaRPr dirty="0">
              <a:solidFill>
                <a:srgbClr val="002060"/>
              </a:solidFill>
              <a:latin typeface="Comic Sans MS" panose="030F0702030302020204" pitchFamily="66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dirty="0">
                <a:solidFill>
                  <a:srgbClr val="002060"/>
                </a:solidFill>
                <a:latin typeface="Comic Sans MS" panose="030F0702030302020204" pitchFamily="66" charset="0"/>
              </a:rPr>
              <a:t>                                     with Tableau(Engineering+)</a:t>
            </a:r>
            <a:endParaRPr dirty="0">
              <a:solidFill>
                <a:srgbClr val="002060"/>
              </a:solidFill>
              <a:latin typeface="Comic Sans MS" panose="030F0702030302020204" pitchFamily="66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77836" y="1002128"/>
            <a:ext cx="1788325" cy="178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F3168-4F99-4AFD-97A8-78DBAA3E1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626379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Comic Sans MS" panose="030F0702030302020204" pitchFamily="66" charset="0"/>
              </a:rPr>
              <a:t>Find the aggregate profit for each quarter of a year 2015-2018 using area chart </a:t>
            </a:r>
            <a:br>
              <a:rPr lang="en-US" sz="1400" b="1" dirty="0">
                <a:latin typeface="Comic Sans MS" panose="030F0702030302020204" pitchFamily="66" charset="0"/>
              </a:rPr>
            </a:br>
            <a:endParaRPr lang="en-IN" sz="1400" b="1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C0EBCC-7E2A-4C3C-9F89-2994092955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7" b="3889"/>
          <a:stretch/>
        </p:blipFill>
        <p:spPr>
          <a:xfrm>
            <a:off x="0" y="815163"/>
            <a:ext cx="9143999" cy="4328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346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B90DD-4CAC-4F4A-A32F-DFAA548F7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413728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" sz="1400" dirty="0">
                <a:latin typeface="Comic Sans MS" panose="030F0702030302020204" pitchFamily="66" charset="0"/>
              </a:rPr>
              <a:t>Plot sales and profit for each month of a year in </a:t>
            </a:r>
            <a:r>
              <a:rPr lang="en" sz="1400" b="1" dirty="0">
                <a:latin typeface="Comic Sans MS" panose="030F0702030302020204" pitchFamily="66" charset="0"/>
              </a:rPr>
              <a:t>furniture</a:t>
            </a:r>
            <a:r>
              <a:rPr lang="en" sz="1400" dirty="0">
                <a:latin typeface="Comic Sans MS" panose="030F0702030302020204" pitchFamily="66" charset="0"/>
              </a:rPr>
              <a:t> category</a:t>
            </a:r>
            <a:endParaRPr lang="en-IN" sz="1400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839CCE-3489-4BA6-B3BA-C066EDC74E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2" b="3859"/>
          <a:stretch/>
        </p:blipFill>
        <p:spPr>
          <a:xfrm>
            <a:off x="0" y="751367"/>
            <a:ext cx="9143999" cy="439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854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00896-45BC-4CB8-A8BE-3164AF1D0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73844"/>
            <a:ext cx="8189285" cy="385375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Comic Sans MS" panose="030F0702030302020204" pitchFamily="66" charset="0"/>
              </a:rPr>
              <a:t>Plot sales and profit for each month of a year in office supplies category in central region</a:t>
            </a:r>
            <a:br>
              <a:rPr lang="en-US" sz="1400" b="1" dirty="0">
                <a:latin typeface="Comic Sans MS" panose="030F0702030302020204" pitchFamily="66" charset="0"/>
              </a:rPr>
            </a:br>
            <a:endParaRPr lang="en-IN" sz="1400" b="1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6E369C-75F8-4E25-853A-9589254050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25" b="4299"/>
          <a:stretch/>
        </p:blipFill>
        <p:spPr>
          <a:xfrm>
            <a:off x="0" y="751367"/>
            <a:ext cx="9144000" cy="439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5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AED73-BB49-4DE4-8601-D4240A8FB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73844"/>
            <a:ext cx="8309787" cy="484612"/>
          </a:xfrm>
        </p:spPr>
        <p:txBody>
          <a:bodyPr>
            <a:normAutofit fontScale="9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Comic Sans MS" panose="030F0702030302020204" pitchFamily="66" charset="0"/>
              </a:rPr>
              <a:t>Create interactive dashboard with appropriate graphs and charts using action filters, images and label formatting.</a:t>
            </a:r>
            <a:br>
              <a:rPr lang="en-US" sz="1400" b="1" dirty="0">
                <a:latin typeface="Comic Sans MS" panose="030F0702030302020204" pitchFamily="66" charset="0"/>
              </a:rPr>
            </a:br>
            <a:endParaRPr lang="en-IN" sz="1400" b="1" dirty="0">
              <a:latin typeface="Comic Sans MS" panose="030F0702030302020204" pitchFamily="66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5B6126-E5AE-4EFC-8B84-A2718871E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148316"/>
            <a:ext cx="7886700" cy="3484303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CB387D-4935-4435-800D-2D253B5FF9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80" b="6099"/>
          <a:stretch/>
        </p:blipFill>
        <p:spPr>
          <a:xfrm>
            <a:off x="0" y="786808"/>
            <a:ext cx="9143999" cy="438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595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/>
        </p:nvSpPr>
        <p:spPr>
          <a:xfrm>
            <a:off x="407083" y="-9495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endParaRPr sz="2700" b="1" u="sng" dirty="0">
              <a:solidFill>
                <a:srgbClr val="1F3864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r>
              <a:rPr lang="en" sz="2700" b="1" u="sng" dirty="0">
                <a:solidFill>
                  <a:srgbClr val="1F3864"/>
                </a:solidFill>
                <a:latin typeface="Arial Black"/>
                <a:ea typeface="Arial Black"/>
                <a:cs typeface="Arial Black"/>
                <a:sym typeface="Arial Black"/>
              </a:rPr>
              <a:t>NETFLIX DATASOURCE</a:t>
            </a:r>
            <a:endParaRPr sz="2700" b="1" u="sng" dirty="0">
              <a:solidFill>
                <a:srgbClr val="1F3864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endParaRPr sz="2700" b="1" u="sng" dirty="0">
              <a:solidFill>
                <a:srgbClr val="1F3864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[Use appropriate data joining and blending]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1.Plot synchronized dual axis chart (line and area) for count of </a:t>
            </a:r>
            <a:r>
              <a:rPr lang="en" sz="2000" b="1" dirty="0"/>
              <a:t>netflix     titles </a:t>
            </a:r>
            <a:r>
              <a:rPr lang="en" sz="2000" dirty="0"/>
              <a:t>of </a:t>
            </a:r>
            <a:r>
              <a:rPr lang="en" sz="2000" b="1" dirty="0"/>
              <a:t>India </a:t>
            </a:r>
            <a:r>
              <a:rPr lang="en" sz="2000" dirty="0"/>
              <a:t>for release year </a:t>
            </a:r>
            <a:r>
              <a:rPr lang="en" sz="2000" b="1" dirty="0"/>
              <a:t>2000-2020</a:t>
            </a:r>
            <a:r>
              <a:rPr lang="en" sz="2000" dirty="0"/>
              <a:t>.</a:t>
            </a:r>
            <a:endParaRPr sz="2000" dirty="0"/>
          </a:p>
          <a:p>
            <a:pPr marL="1143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" dirty="0"/>
              <a:t>2.Plot </a:t>
            </a:r>
            <a:r>
              <a:rPr lang="en" b="1" dirty="0"/>
              <a:t>Bubble chart</a:t>
            </a:r>
            <a:r>
              <a:rPr lang="en" dirty="0"/>
              <a:t> of netflix titles for each year by using single value slider filter for both </a:t>
            </a:r>
            <a:r>
              <a:rPr lang="en" b="1" dirty="0"/>
              <a:t>movie</a:t>
            </a:r>
            <a:r>
              <a:rPr lang="en" dirty="0"/>
              <a:t> and </a:t>
            </a:r>
            <a:r>
              <a:rPr lang="en" b="1" dirty="0"/>
              <a:t>TV show</a:t>
            </a:r>
            <a:r>
              <a:rPr lang="en" dirty="0"/>
              <a:t>.</a:t>
            </a:r>
          </a:p>
          <a:p>
            <a:pPr marL="1143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" dirty="0"/>
              <a:t>3. Plot the </a:t>
            </a:r>
            <a:r>
              <a:rPr lang="en" b="1" dirty="0"/>
              <a:t>tree map</a:t>
            </a:r>
            <a:r>
              <a:rPr lang="en" dirty="0"/>
              <a:t> graph to find count of netflix titles for “</a:t>
            </a:r>
            <a:r>
              <a:rPr lang="en" b="1" dirty="0"/>
              <a:t>Action and               Adventure</a:t>
            </a:r>
            <a:r>
              <a:rPr lang="en" dirty="0"/>
              <a:t>” category for united states.</a:t>
            </a:r>
            <a:endParaRPr dirty="0"/>
          </a:p>
          <a:p>
            <a:pPr marL="114300" lvl="0" indent="0" algn="just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" dirty="0"/>
              <a:t>4. Plot </a:t>
            </a:r>
            <a:r>
              <a:rPr lang="en" b="1" dirty="0"/>
              <a:t>movie count</a:t>
            </a:r>
            <a:r>
              <a:rPr lang="en" dirty="0"/>
              <a:t> of specific </a:t>
            </a:r>
            <a:r>
              <a:rPr lang="en" b="1" dirty="0"/>
              <a:t>country </a:t>
            </a:r>
            <a:r>
              <a:rPr lang="en" dirty="0"/>
              <a:t>as per different </a:t>
            </a:r>
            <a:r>
              <a:rPr lang="en" b="1" dirty="0"/>
              <a:t>ratings</a:t>
            </a:r>
            <a:r>
              <a:rPr lang="en" dirty="0"/>
              <a:t>.</a:t>
            </a:r>
            <a:endParaRPr dirty="0"/>
          </a:p>
          <a:p>
            <a:pPr marL="114300" lvl="0" indent="0" algn="just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" dirty="0"/>
              <a:t>5.  Plot</a:t>
            </a:r>
            <a:r>
              <a:rPr lang="en" b="1" dirty="0"/>
              <a:t> count of TV shows</a:t>
            </a:r>
            <a:r>
              <a:rPr lang="en" dirty="0"/>
              <a:t> for different </a:t>
            </a:r>
            <a:r>
              <a:rPr lang="en" b="1" dirty="0"/>
              <a:t>categories </a:t>
            </a:r>
            <a:r>
              <a:rPr lang="en" dirty="0"/>
              <a:t>using </a:t>
            </a:r>
            <a:r>
              <a:rPr lang="en" b="1" dirty="0"/>
              <a:t>side-by-side bars</a:t>
            </a:r>
            <a:r>
              <a:rPr lang="en" dirty="0"/>
              <a:t>.</a:t>
            </a:r>
          </a:p>
          <a:p>
            <a:pPr marL="114300" lvl="0" indent="0" algn="just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" dirty="0"/>
              <a:t>6. Create dual axis area charts for </a:t>
            </a:r>
            <a:r>
              <a:rPr lang="en" b="1" dirty="0"/>
              <a:t>Movies </a:t>
            </a:r>
            <a:r>
              <a:rPr lang="en" dirty="0"/>
              <a:t>and </a:t>
            </a:r>
            <a:r>
              <a:rPr lang="en" b="1" dirty="0"/>
              <a:t>TV shows</a:t>
            </a:r>
            <a:r>
              <a:rPr lang="en" dirty="0"/>
              <a:t> for years </a:t>
            </a:r>
            <a:r>
              <a:rPr lang="en" b="1" dirty="0"/>
              <a:t>2014-2020.</a:t>
            </a:r>
            <a:endParaRPr b="1" dirty="0"/>
          </a:p>
          <a:p>
            <a:pPr marL="11430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en" dirty="0"/>
              <a:t>7. Create a dashboard with the most useful insights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20253-6B14-4445-9136-07A1AECBC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73844"/>
            <a:ext cx="8373583" cy="413728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700" b="1" u="sng" dirty="0">
                <a:solidFill>
                  <a:srgbClr val="1F3864"/>
                </a:solidFill>
                <a:latin typeface="Baskerville Old Face" panose="02020602080505020303" pitchFamily="18" charset="0"/>
                <a:ea typeface="Arial Black"/>
                <a:cs typeface="Arial Black"/>
                <a:sym typeface="Arial Black"/>
              </a:rPr>
              <a:t>NETFLIX DATASOURCE</a:t>
            </a:r>
            <a:br>
              <a:rPr lang="en-IN" sz="1400" b="1" u="sng" dirty="0">
                <a:solidFill>
                  <a:srgbClr val="1F3864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lang="en-US" sz="1400" b="1" dirty="0">
                <a:latin typeface="Comic Sans MS" panose="030F0702030302020204" pitchFamily="66" charset="0"/>
              </a:rPr>
              <a:t>Plot synchronized dual axis chart (line and area) for count of </a:t>
            </a:r>
            <a:r>
              <a:rPr lang="en-US" sz="1400" b="1" dirty="0" err="1">
                <a:latin typeface="Comic Sans MS" panose="030F0702030302020204" pitchFamily="66" charset="0"/>
              </a:rPr>
              <a:t>netflix</a:t>
            </a:r>
            <a:r>
              <a:rPr lang="en-US" sz="1400" b="1" dirty="0">
                <a:latin typeface="Comic Sans MS" panose="030F0702030302020204" pitchFamily="66" charset="0"/>
              </a:rPr>
              <a:t> titles of India for release year 2000-2020.</a:t>
            </a:r>
            <a:br>
              <a:rPr lang="en-US" sz="1400" b="1" dirty="0">
                <a:latin typeface="Comic Sans MS" panose="030F0702030302020204" pitchFamily="66" charset="0"/>
              </a:rPr>
            </a:br>
            <a:endParaRPr lang="en-IN" sz="1400" b="1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5B93A0-858A-4FCA-B454-392EDC59A8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1" b="4096"/>
          <a:stretch/>
        </p:blipFill>
        <p:spPr>
          <a:xfrm>
            <a:off x="0" y="829340"/>
            <a:ext cx="9144000" cy="431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644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7AB2-4B27-4646-BB77-CA37217BA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73844"/>
            <a:ext cx="8345229" cy="434993"/>
          </a:xfrm>
        </p:spPr>
        <p:txBody>
          <a:bodyPr>
            <a:normAutofit fontScale="9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" sz="1600" b="1" dirty="0">
                <a:latin typeface="Comic Sans MS" panose="030F0702030302020204" pitchFamily="66" charset="0"/>
              </a:rPr>
              <a:t>Plot Bubble chart of netflix titles for each year by using single value slider filter for both movie and TV show</a:t>
            </a:r>
            <a:r>
              <a:rPr lang="en" dirty="0"/>
              <a:t>.</a:t>
            </a:r>
            <a:br>
              <a:rPr lang="en" dirty="0"/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B76239-D01A-4F3D-8252-8A22CEC577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54" b="4833"/>
          <a:stretch/>
        </p:blipFill>
        <p:spPr>
          <a:xfrm>
            <a:off x="0" y="808074"/>
            <a:ext cx="9144000" cy="433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0335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651D7-3B30-450B-A291-9F043CE45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8394848" cy="49878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Comic Sans MS" panose="030F0702030302020204" pitchFamily="66" charset="0"/>
              </a:rPr>
              <a:t> Plot the tree map graph to find count of </a:t>
            </a:r>
            <a:r>
              <a:rPr lang="en-US" sz="1400" b="1" dirty="0" err="1">
                <a:latin typeface="Comic Sans MS" panose="030F0702030302020204" pitchFamily="66" charset="0"/>
              </a:rPr>
              <a:t>netflix</a:t>
            </a:r>
            <a:r>
              <a:rPr lang="en-US" sz="1400" b="1" dirty="0">
                <a:latin typeface="Comic Sans MS" panose="030F0702030302020204" pitchFamily="66" charset="0"/>
              </a:rPr>
              <a:t> titles for “Action and Adventure” category for united states.</a:t>
            </a:r>
            <a:br>
              <a:rPr lang="en-US" sz="1400" b="1" dirty="0">
                <a:latin typeface="Comic Sans MS" panose="030F0702030302020204" pitchFamily="66" charset="0"/>
              </a:rPr>
            </a:br>
            <a:endParaRPr lang="en-IN" sz="1400" b="1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08FEF8-BE1B-4B7C-B448-62FF2F20B7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7" b="4332"/>
          <a:stretch/>
        </p:blipFill>
        <p:spPr>
          <a:xfrm>
            <a:off x="0" y="871870"/>
            <a:ext cx="9144000" cy="429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663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58541-62EE-4302-88D5-8D9C7609D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416" y="153341"/>
            <a:ext cx="8182197" cy="434993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400" dirty="0">
                <a:latin typeface="Comic Sans MS" panose="030F0702030302020204" pitchFamily="66" charset="0"/>
              </a:rPr>
              <a:t>Plot </a:t>
            </a:r>
            <a:r>
              <a:rPr lang="en-US" sz="1400" b="1" dirty="0">
                <a:latin typeface="Comic Sans MS" panose="030F0702030302020204" pitchFamily="66" charset="0"/>
              </a:rPr>
              <a:t>movie count</a:t>
            </a:r>
            <a:r>
              <a:rPr lang="en-US" sz="1400" dirty="0">
                <a:latin typeface="Comic Sans MS" panose="030F0702030302020204" pitchFamily="66" charset="0"/>
              </a:rPr>
              <a:t> of specific </a:t>
            </a:r>
            <a:r>
              <a:rPr lang="en-US" sz="1400" b="1" dirty="0">
                <a:latin typeface="Comic Sans MS" panose="030F0702030302020204" pitchFamily="66" charset="0"/>
              </a:rPr>
              <a:t>country </a:t>
            </a:r>
            <a:r>
              <a:rPr lang="en-US" sz="1400" dirty="0">
                <a:latin typeface="Comic Sans MS" panose="030F0702030302020204" pitchFamily="66" charset="0"/>
              </a:rPr>
              <a:t>as per different </a:t>
            </a:r>
            <a:r>
              <a:rPr lang="en-US" sz="1400" b="1" dirty="0">
                <a:latin typeface="Comic Sans MS" panose="030F0702030302020204" pitchFamily="66" charset="0"/>
              </a:rPr>
              <a:t>ratings</a:t>
            </a:r>
            <a:r>
              <a:rPr lang="en-US" sz="1400" dirty="0">
                <a:latin typeface="Comic Sans MS" panose="030F0702030302020204" pitchFamily="66" charset="0"/>
              </a:rPr>
              <a:t>.</a:t>
            </a:r>
            <a:br>
              <a:rPr lang="en-US" sz="1400" dirty="0">
                <a:latin typeface="Comic Sans MS" panose="030F0702030302020204" pitchFamily="66" charset="0"/>
              </a:rPr>
            </a:br>
            <a:endParaRPr lang="en-IN" sz="1400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4930E7-C1EE-4F2B-B6BD-65814B214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1" b="4108"/>
          <a:stretch/>
        </p:blipFill>
        <p:spPr>
          <a:xfrm>
            <a:off x="0" y="822251"/>
            <a:ext cx="9144000" cy="432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357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0C6F5-8D62-4D56-AD93-3C362D12B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99" y="195872"/>
            <a:ext cx="8423201" cy="349933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" sz="1400" dirty="0">
                <a:latin typeface="Comic Sans MS" panose="030F0702030302020204" pitchFamily="66" charset="0"/>
              </a:rPr>
              <a:t>  Plot</a:t>
            </a:r>
            <a:r>
              <a:rPr lang="en" sz="1400" b="1" dirty="0">
                <a:latin typeface="Comic Sans MS" panose="030F0702030302020204" pitchFamily="66" charset="0"/>
              </a:rPr>
              <a:t> count of TV shows</a:t>
            </a:r>
            <a:r>
              <a:rPr lang="en" sz="1400" dirty="0">
                <a:latin typeface="Comic Sans MS" panose="030F0702030302020204" pitchFamily="66" charset="0"/>
              </a:rPr>
              <a:t> for different </a:t>
            </a:r>
            <a:r>
              <a:rPr lang="en" sz="1400" b="1" dirty="0">
                <a:latin typeface="Comic Sans MS" panose="030F0702030302020204" pitchFamily="66" charset="0"/>
              </a:rPr>
              <a:t>categories </a:t>
            </a:r>
            <a:r>
              <a:rPr lang="en" sz="1400" dirty="0">
                <a:latin typeface="Comic Sans MS" panose="030F0702030302020204" pitchFamily="66" charset="0"/>
              </a:rPr>
              <a:t>using </a:t>
            </a:r>
            <a:r>
              <a:rPr lang="en" sz="1400" b="1" dirty="0">
                <a:latin typeface="Comic Sans MS" panose="030F0702030302020204" pitchFamily="66" charset="0"/>
              </a:rPr>
              <a:t>side-by-side bars</a:t>
            </a:r>
            <a:r>
              <a:rPr lang="en" sz="1400" dirty="0">
                <a:latin typeface="Comic Sans MS" panose="030F0702030302020204" pitchFamily="66" charset="0"/>
              </a:rPr>
              <a:t>.</a:t>
            </a:r>
            <a:br>
              <a:rPr lang="en" sz="1400" dirty="0">
                <a:latin typeface="Comic Sans MS" panose="030F0702030302020204" pitchFamily="66" charset="0"/>
              </a:rPr>
            </a:br>
            <a:endParaRPr lang="en-IN" sz="1400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3A3B8D-3608-4CE1-955B-B93A9979C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0" b="4738"/>
          <a:stretch/>
        </p:blipFill>
        <p:spPr>
          <a:xfrm>
            <a:off x="0" y="793898"/>
            <a:ext cx="9144000" cy="434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840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407083" y="-9495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endParaRPr sz="2700" b="1" u="sng" dirty="0">
              <a:solidFill>
                <a:srgbClr val="1F3864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r>
              <a:rPr lang="en" sz="2700" b="1" u="sng" dirty="0">
                <a:solidFill>
                  <a:srgbClr val="1F3864"/>
                </a:solidFill>
                <a:latin typeface="Arial Black"/>
                <a:ea typeface="Arial Black"/>
                <a:cs typeface="Arial Black"/>
                <a:sym typeface="Arial Black"/>
              </a:rPr>
              <a:t>COVID-19 DATASOURCE</a:t>
            </a:r>
            <a:endParaRPr sz="2700" b="1" u="sng" dirty="0">
              <a:solidFill>
                <a:srgbClr val="1F3864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endParaRPr sz="2700" b="1" u="sng" dirty="0">
              <a:solidFill>
                <a:srgbClr val="1F3864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716725"/>
            <a:ext cx="8520600" cy="40791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[ Attach snapshots with tooltip for each of the following ]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Create a dashboard with </a:t>
            </a:r>
            <a:r>
              <a:rPr lang="en" b="1" dirty="0"/>
              <a:t>worldwide</a:t>
            </a:r>
            <a:r>
              <a:rPr lang="en" dirty="0"/>
              <a:t> map, </a:t>
            </a:r>
            <a:r>
              <a:rPr lang="en" b="1" dirty="0"/>
              <a:t>confirmed</a:t>
            </a:r>
            <a:r>
              <a:rPr lang="en" dirty="0"/>
              <a:t>, </a:t>
            </a:r>
            <a:r>
              <a:rPr lang="en" b="1" dirty="0"/>
              <a:t>recovered </a:t>
            </a:r>
            <a:r>
              <a:rPr lang="en" dirty="0"/>
              <a:t>and </a:t>
            </a:r>
            <a:r>
              <a:rPr lang="en" b="1" dirty="0"/>
              <a:t>death </a:t>
            </a:r>
            <a:r>
              <a:rPr lang="en" dirty="0"/>
              <a:t>analysis. 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Create a dashboard with </a:t>
            </a:r>
            <a:r>
              <a:rPr lang="en" b="1" dirty="0"/>
              <a:t>nationwide</a:t>
            </a:r>
            <a:r>
              <a:rPr lang="en" dirty="0"/>
              <a:t> map, </a:t>
            </a:r>
            <a:r>
              <a:rPr lang="en" b="1" dirty="0"/>
              <a:t>confirmed</a:t>
            </a:r>
            <a:r>
              <a:rPr lang="en" dirty="0"/>
              <a:t>, </a:t>
            </a:r>
            <a:r>
              <a:rPr lang="en" b="1" dirty="0"/>
              <a:t>recovered </a:t>
            </a:r>
            <a:r>
              <a:rPr lang="en" dirty="0"/>
              <a:t>and </a:t>
            </a:r>
            <a:r>
              <a:rPr lang="en" b="1" dirty="0"/>
              <a:t>death </a:t>
            </a:r>
            <a:r>
              <a:rPr lang="en" dirty="0"/>
              <a:t>analysis for a specific country.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Apply “Hover” action filter on a selected country to create interactive dashboard.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Apply “Select” action highlight on a selected state to create interactive dashboard.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Change the </a:t>
            </a:r>
            <a:r>
              <a:rPr lang="en" b="1" dirty="0"/>
              <a:t>granularity </a:t>
            </a:r>
            <a:r>
              <a:rPr lang="en" dirty="0"/>
              <a:t>level to </a:t>
            </a:r>
            <a:r>
              <a:rPr lang="en" b="1" dirty="0"/>
              <a:t>years </a:t>
            </a:r>
            <a:r>
              <a:rPr lang="en" dirty="0"/>
              <a:t>in both worldwide and nationwide dashboards.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D531D-0622-45C3-BC4F-A242CF0EA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29" y="120502"/>
            <a:ext cx="8380671" cy="411126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" sz="1400" b="1" dirty="0">
                <a:latin typeface="Comic Sans MS" panose="030F0702030302020204" pitchFamily="66" charset="0"/>
              </a:rPr>
              <a:t>Create dual axis area charts for Movies and TV shows for years 2014-2020</a:t>
            </a:r>
            <a:endParaRPr lang="en-IN" sz="1400" b="1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1F6454-2DC5-4C7C-A1C8-033AE7F75B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78" b="3906"/>
          <a:stretch/>
        </p:blipFill>
        <p:spPr>
          <a:xfrm>
            <a:off x="0" y="836428"/>
            <a:ext cx="9144000" cy="430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2209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FA89C-8736-4DEA-AA6D-0F7510535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489" y="141768"/>
            <a:ext cx="7870308" cy="36150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400" b="1" dirty="0">
                <a:latin typeface="Comic Sans MS" panose="030F0702030302020204" pitchFamily="66" charset="0"/>
              </a:rPr>
              <a:t>Create a dashboard with the most useful insights</a:t>
            </a:r>
            <a:endParaRPr lang="en-IN" sz="1400" b="1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B62AB4-64AA-4784-9D26-91F425F811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96" b="3514"/>
          <a:stretch/>
        </p:blipFill>
        <p:spPr>
          <a:xfrm>
            <a:off x="0" y="779720"/>
            <a:ext cx="9144000" cy="439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664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B4E2B-3A39-4424-99BD-9C93FC4F7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b="1" dirty="0">
                <a:solidFill>
                  <a:srgbClr val="1F3864"/>
                </a:solidFill>
                <a:latin typeface="Baskerville Old Face" panose="02020602080505020303" pitchFamily="18" charset="0"/>
                <a:ea typeface="Arial Black"/>
                <a:cs typeface="Arial Black"/>
                <a:sym typeface="Arial Black"/>
              </a:rPr>
              <a:t>COVID-19 DATASOURCE</a:t>
            </a:r>
            <a:br>
              <a:rPr lang="en-IN" sz="2800" b="1" u="sng" dirty="0">
                <a:solidFill>
                  <a:srgbClr val="1F3864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DD0F89-CBBA-43E1-8B22-5F0C67B1A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1004" y="770944"/>
            <a:ext cx="7813601" cy="368595"/>
          </a:xfrm>
        </p:spPr>
        <p:txBody>
          <a:bodyPr>
            <a:normAutofit fontScale="700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latin typeface="Comic Sans MS" panose="030F0702030302020204" pitchFamily="66" charset="0"/>
              </a:rPr>
              <a:t>Create a dashboard with worldwide map, confirmed, recovered and death analysis. 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0686D0-8A72-439B-8E60-07937A13DE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4" t="-318" r="160" b="5521"/>
          <a:stretch/>
        </p:blipFill>
        <p:spPr>
          <a:xfrm>
            <a:off x="0" y="1205023"/>
            <a:ext cx="9144000" cy="393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82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E2DD6-BB4C-444E-9F3E-4FCBF3BC9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86" y="61966"/>
            <a:ext cx="8160933" cy="590164"/>
          </a:xfrm>
        </p:spPr>
        <p:txBody>
          <a:bodyPr>
            <a:normAutofit fontScale="9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Comic Sans MS" panose="030F0702030302020204" pitchFamily="66" charset="0"/>
              </a:rPr>
              <a:t>Create a dashboard with nationwide map, confirmed, recovered and death analysis for a specific country.</a:t>
            </a:r>
            <a:br>
              <a:rPr lang="en-US" sz="1400" b="1" dirty="0">
                <a:latin typeface="Comic Sans MS" panose="030F0702030302020204" pitchFamily="66" charset="0"/>
              </a:rPr>
            </a:br>
            <a:endParaRPr lang="en-IN" sz="1400" b="1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9128D3-D3D7-4418-93D1-99774D1C33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72" b="4315"/>
          <a:stretch/>
        </p:blipFill>
        <p:spPr>
          <a:xfrm>
            <a:off x="1" y="793898"/>
            <a:ext cx="9144000" cy="434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04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929E8-94C6-4E9B-9E58-5DC6D5CC8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84298"/>
            <a:ext cx="8075871" cy="439479"/>
          </a:xfrm>
        </p:spPr>
        <p:txBody>
          <a:bodyPr>
            <a:normAutofit fontScale="9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Comic Sans MS" panose="030F0702030302020204" pitchFamily="66" charset="0"/>
              </a:rPr>
              <a:t>Apply “Hover” action filter on a selected country to create interactive dashboard.</a:t>
            </a:r>
            <a:br>
              <a:rPr lang="en-US" dirty="0"/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F5722C-2936-4764-96A8-C3C1351E9C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2" b="4323"/>
          <a:stretch/>
        </p:blipFill>
        <p:spPr>
          <a:xfrm>
            <a:off x="0" y="730103"/>
            <a:ext cx="9144000" cy="441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3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86A9C-4B70-4B21-BA91-6D8CB5034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505877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Comic Sans MS" panose="030F0702030302020204" pitchFamily="66" charset="0"/>
              </a:rPr>
              <a:t>Apply “Select” action highlight on a selected state to create interactive dashboard.</a:t>
            </a:r>
            <a:br>
              <a:rPr lang="en-US" sz="1400" b="1" dirty="0">
                <a:latin typeface="Comic Sans MS" panose="030F0702030302020204" pitchFamily="66" charset="0"/>
              </a:rPr>
            </a:br>
            <a:endParaRPr lang="en-IN" sz="1400" b="1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FB7C4A-80DE-4416-8236-641CE21102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3" b="4988"/>
          <a:stretch/>
        </p:blipFill>
        <p:spPr>
          <a:xfrm>
            <a:off x="0" y="779722"/>
            <a:ext cx="9143999" cy="439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5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1603-9D9F-4526-8883-44E9CAC4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512965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Comic Sans MS" panose="030F0702030302020204" pitchFamily="66" charset="0"/>
              </a:rPr>
              <a:t>Change the granularity level to years in both worldwide and nationwide dashboards.</a:t>
            </a:r>
            <a:br>
              <a:rPr lang="en-US" sz="1400" b="1" dirty="0">
                <a:latin typeface="Comic Sans MS" panose="030F0702030302020204" pitchFamily="66" charset="0"/>
              </a:rPr>
            </a:br>
            <a:endParaRPr lang="en-IN" sz="1400" b="1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B0AEA0-4DA5-49BA-8DD3-0191FC22EC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6809"/>
            <a:ext cx="9144000" cy="43566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2929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407083" y="-9495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endParaRPr sz="2700" b="1" u="sng" dirty="0">
              <a:solidFill>
                <a:srgbClr val="1F3864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r>
              <a:rPr lang="en" sz="2700" b="1" u="sng" dirty="0">
                <a:solidFill>
                  <a:srgbClr val="1F3864"/>
                </a:solidFill>
                <a:latin typeface="Arial Black"/>
                <a:ea typeface="Arial Black"/>
                <a:cs typeface="Arial Black"/>
                <a:sym typeface="Arial Black"/>
              </a:rPr>
              <a:t>SUPERSTORE DATASOURCE</a:t>
            </a:r>
            <a:endParaRPr sz="2700" b="1" u="sng" dirty="0">
              <a:solidFill>
                <a:srgbClr val="1F3864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endParaRPr sz="2700" b="1" u="sng" dirty="0">
              <a:solidFill>
                <a:srgbClr val="1F3864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/>
              <a:t>[use label formatting for sales and use color palette to distinguish years 2015-2018]</a:t>
            </a:r>
            <a:endParaRPr sz="1600" dirty="0"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Find the aggregate </a:t>
            </a:r>
            <a:r>
              <a:rPr lang="en" b="1" dirty="0"/>
              <a:t>sales</a:t>
            </a:r>
            <a:r>
              <a:rPr lang="en" dirty="0"/>
              <a:t> for each month of a year using area chart 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Find the aggregate </a:t>
            </a:r>
            <a:r>
              <a:rPr lang="en" b="1" dirty="0"/>
              <a:t>profit </a:t>
            </a:r>
            <a:r>
              <a:rPr lang="en" dirty="0"/>
              <a:t>for each quarter of a year 2015-2018 using area chart 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Plot sales and profit for each month of a year in </a:t>
            </a:r>
            <a:r>
              <a:rPr lang="en" b="1" dirty="0"/>
              <a:t>furniture</a:t>
            </a:r>
            <a:r>
              <a:rPr lang="en" dirty="0"/>
              <a:t> category 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Plot sales and profit for each month of a year in </a:t>
            </a:r>
            <a:r>
              <a:rPr lang="en" b="1" dirty="0"/>
              <a:t>office supplies </a:t>
            </a:r>
            <a:r>
              <a:rPr lang="en" dirty="0"/>
              <a:t>category in </a:t>
            </a:r>
            <a:r>
              <a:rPr lang="en" b="1" dirty="0"/>
              <a:t>central</a:t>
            </a:r>
            <a:r>
              <a:rPr lang="en" dirty="0"/>
              <a:t> region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dirty="0"/>
              <a:t>Create interactive dashboard with appropriate graphs and charts using action filters, images and label formatting.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DF495-85D6-4D76-A51B-795FD1A0A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534" y="56708"/>
            <a:ext cx="7886700" cy="701748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b="1" dirty="0">
                <a:solidFill>
                  <a:srgbClr val="1F3864"/>
                </a:solidFill>
                <a:latin typeface="Baskerville Old Face" panose="02020602080505020303" pitchFamily="18" charset="0"/>
                <a:ea typeface="Arial Black"/>
                <a:cs typeface="Arial Black"/>
                <a:sym typeface="Arial Black"/>
              </a:rPr>
              <a:t>SUPERSTORE DATASOURCE</a:t>
            </a:r>
            <a:br>
              <a:rPr lang="en-IN" sz="2800" b="1" dirty="0">
                <a:solidFill>
                  <a:srgbClr val="1F3864"/>
                </a:solidFill>
                <a:latin typeface="Bahnschrift Light Condensed" panose="020B0502040204020203" pitchFamily="34" charset="0"/>
                <a:ea typeface="Arial Black"/>
                <a:cs typeface="Arial Black"/>
                <a:sym typeface="Arial Black"/>
              </a:rPr>
            </a:br>
            <a:r>
              <a:rPr lang="en-US" sz="1600" b="1" dirty="0">
                <a:latin typeface="Comic Sans MS" panose="030F0702030302020204" pitchFamily="66" charset="0"/>
              </a:rPr>
              <a:t>Find the aggregate sales for each month of a year using area chart </a:t>
            </a:r>
            <a:br>
              <a:rPr lang="en-US" sz="1600" b="1" dirty="0">
                <a:latin typeface="Comic Sans MS" panose="030F0702030302020204" pitchFamily="66" charset="0"/>
              </a:rPr>
            </a:br>
            <a:endParaRPr lang="en-IN" sz="1600" b="1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96EC47-B126-4515-814C-814C11CE4B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3" b="5407"/>
          <a:stretch/>
        </p:blipFill>
        <p:spPr>
          <a:xfrm>
            <a:off x="1" y="758456"/>
            <a:ext cx="9144000" cy="438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49220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641</Words>
  <Application>Microsoft Office PowerPoint</Application>
  <PresentationFormat>On-screen Show (16:9)</PresentationFormat>
  <Paragraphs>50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Bahnschrift Light Condensed</vt:lpstr>
      <vt:lpstr>Times New Roman</vt:lpstr>
      <vt:lpstr>Wingdings</vt:lpstr>
      <vt:lpstr>Baskerville Old Face</vt:lpstr>
      <vt:lpstr>Arial Black</vt:lpstr>
      <vt:lpstr>Arial</vt:lpstr>
      <vt:lpstr>Comic Sans MS</vt:lpstr>
      <vt:lpstr>Calibri</vt:lpstr>
      <vt:lpstr>Simple Light</vt:lpstr>
      <vt:lpstr>PowerPoint Presentation</vt:lpstr>
      <vt:lpstr>PowerPoint Presentation</vt:lpstr>
      <vt:lpstr>COVID-19 DATASOURCE </vt:lpstr>
      <vt:lpstr>Create a dashboard with nationwide map, confirmed, recovered and death analysis for a specific country. </vt:lpstr>
      <vt:lpstr>Apply “Hover” action filter on a selected country to create interactive dashboard. </vt:lpstr>
      <vt:lpstr>Apply “Select” action highlight on a selected state to create interactive dashboard. </vt:lpstr>
      <vt:lpstr>Change the granularity level to years in both worldwide and nationwide dashboards. </vt:lpstr>
      <vt:lpstr>PowerPoint Presentation</vt:lpstr>
      <vt:lpstr>SUPERSTORE DATASOURCE Find the aggregate sales for each month of a year using area chart  </vt:lpstr>
      <vt:lpstr>Find the aggregate profit for each quarter of a year 2015-2018 using area chart  </vt:lpstr>
      <vt:lpstr>Plot sales and profit for each month of a year in furniture category</vt:lpstr>
      <vt:lpstr>Plot sales and profit for each month of a year in office supplies category in central region </vt:lpstr>
      <vt:lpstr>Create interactive dashboard with appropriate graphs and charts using action filters, images and label formatting. </vt:lpstr>
      <vt:lpstr>PowerPoint Presentation</vt:lpstr>
      <vt:lpstr>NETFLIX DATASOURCE Plot synchronized dual axis chart (line and area) for count of netflix titles of India for release year 2000-2020. </vt:lpstr>
      <vt:lpstr>Plot Bubble chart of netflix titles for each year by using single value slider filter for both movie and TV show. </vt:lpstr>
      <vt:lpstr> Plot the tree map graph to find count of netflix titles for “Action and Adventure” category for united states. </vt:lpstr>
      <vt:lpstr>Plot movie count of specific country as per different ratings. </vt:lpstr>
      <vt:lpstr>  Plot count of TV shows for different categories using side-by-side bars. </vt:lpstr>
      <vt:lpstr>Create dual axis area charts for Movies and TV shows for years 2014-2020</vt:lpstr>
      <vt:lpstr>Create a dashboard with the most useful insights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RITU</dc:creator>
  <cp:lastModifiedBy>Ritu Patel</cp:lastModifiedBy>
  <cp:revision>4</cp:revision>
  <dcterms:modified xsi:type="dcterms:W3CDTF">2024-09-10T21:04:45Z</dcterms:modified>
</cp:coreProperties>
</file>